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859" r:id="rId2"/>
    <p:sldId id="1164" r:id="rId3"/>
    <p:sldId id="1183" r:id="rId4"/>
    <p:sldId id="1191" r:id="rId5"/>
    <p:sldId id="1167" r:id="rId6"/>
    <p:sldId id="1179" r:id="rId7"/>
    <p:sldId id="1192" r:id="rId8"/>
    <p:sldId id="1181" r:id="rId9"/>
    <p:sldId id="1193" r:id="rId10"/>
    <p:sldId id="1182" r:id="rId11"/>
    <p:sldId id="1194" r:id="rId12"/>
    <p:sldId id="1171" r:id="rId13"/>
    <p:sldId id="1195" r:id="rId14"/>
    <p:sldId id="1196" r:id="rId15"/>
    <p:sldId id="1176" r:id="rId16"/>
    <p:sldId id="1198" r:id="rId17"/>
    <p:sldId id="1177" r:id="rId18"/>
    <p:sldId id="1197" r:id="rId19"/>
    <p:sldId id="1199" r:id="rId20"/>
    <p:sldId id="1172" r:id="rId21"/>
    <p:sldId id="1188" r:id="rId22"/>
  </p:sldIdLst>
  <p:sldSz cx="1219041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B97A"/>
    <a:srgbClr val="1EB26A"/>
    <a:srgbClr val="E3F2E7"/>
    <a:srgbClr val="FF0000"/>
    <a:srgbClr val="8DC369"/>
    <a:srgbClr val="009900"/>
    <a:srgbClr val="62812B"/>
    <a:srgbClr val="A0C83C"/>
    <a:srgbClr val="006C45"/>
    <a:srgbClr val="009B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06" autoAdjust="0"/>
  </p:normalViewPr>
  <p:slideViewPr>
    <p:cSldViewPr>
      <p:cViewPr varScale="1">
        <p:scale>
          <a:sx n="111" d="100"/>
          <a:sy n="111" d="100"/>
        </p:scale>
        <p:origin x="510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54"/>
    </p:cViewPr>
  </p:sorterViewPr>
  <p:notesViewPr>
    <p:cSldViewPr>
      <p:cViewPr varScale="1">
        <p:scale>
          <a:sx n="85" d="100"/>
          <a:sy n="85" d="100"/>
        </p:scale>
        <p:origin x="3804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6DD8E7-ADCF-4362-B87F-019A5BEFE471}" type="datetimeFigureOut">
              <a:rPr lang="zh-CN" altLang="en-US"/>
              <a:t>2025/9/29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A6677A-7160-4083-9553-F35DCC12160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688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646331"/>
          </a:xfrm>
        </p:spPr>
        <p:txBody>
          <a:bodyPr wrap="square">
            <a:sp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Tx/>
              <a:buNone/>
              <a:tabLst>
                <a:tab pos="5645150" algn="l"/>
                <a:tab pos="9862820" algn="l"/>
              </a:tabLst>
              <a:defRPr sz="2400" b="0"/>
            </a:lvl1pPr>
            <a:lvl2pPr marL="457200" indent="0">
              <a:buFontTx/>
              <a:buNone/>
              <a:defRPr sz="2800" b="1"/>
            </a:lvl2pPr>
            <a:lvl3pPr marL="914400" indent="0">
              <a:buFontTx/>
              <a:buNone/>
              <a:defRPr sz="2800" b="1"/>
            </a:lvl3pPr>
            <a:lvl4pPr marL="1371600" indent="0">
              <a:buFontTx/>
              <a:buNone/>
              <a:defRPr sz="2800" b="1"/>
            </a:lvl4pPr>
            <a:lvl5pPr marL="1828800" indent="0">
              <a:buFontTx/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5159102" y="-27384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实验班全程提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训练 高中地理 必修 第二册 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RMJY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251CE3-0789-4FE2-9BCC-68528F2EDFEB}" type="datetimeFigureOut">
              <a:rPr lang="zh-CN" altLang="en-US"/>
              <a:t>2025/9/29</a:t>
            </a:fld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E4B378-20BA-44D9-BD0B-51CDB6E9541E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4327" y="1927107"/>
            <a:ext cx="11523345" cy="119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>
                <a:solidFill>
                  <a:srgbClr val="549E3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第二章   乡村和城镇</a:t>
            </a:r>
            <a:endParaRPr lang="en-US" altLang="zh-CN" sz="5400" dirty="0" smtClean="0">
              <a:solidFill>
                <a:srgbClr val="549E3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327" y="3223251"/>
            <a:ext cx="11523345" cy="1069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第三节　地域文化与城乡景观</a:t>
            </a:r>
            <a:endParaRPr lang="zh-CN" altLang="en-US" sz="4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1130246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地域文化对城镇建筑的影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响</a:t>
            </a:r>
            <a:endParaRPr lang="en-US" altLang="zh-CN" sz="10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域文化对城镇的影响非常广泛，但最能体现地域文化特征的还是城镇中的建筑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037824"/>
              </p:ext>
            </p:extLst>
          </p:nvPr>
        </p:nvGraphicFramePr>
        <p:xfrm>
          <a:off x="444079" y="1973502"/>
          <a:ext cx="11305254" cy="4206240"/>
        </p:xfrm>
        <a:graphic>
          <a:graphicData uri="http://schemas.openxmlformats.org/drawingml/2006/table">
            <a:tbl>
              <a:tblPr firstRow="1" firstCol="1" bandRow="1"/>
              <a:tblGrid>
                <a:gridCol w="864095">
                  <a:extLst>
                    <a:ext uri="{9D8B030D-6E8A-4147-A177-3AD203B41FA5}">
                      <a16:colId xmlns:a16="http://schemas.microsoft.com/office/drawing/2014/main" val="1704696489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4136064671"/>
                    </a:ext>
                  </a:extLst>
                </a:gridCol>
                <a:gridCol w="5544616">
                  <a:extLst>
                    <a:ext uri="{9D8B030D-6E8A-4147-A177-3AD203B41FA5}">
                      <a16:colId xmlns:a16="http://schemas.microsoft.com/office/drawing/2014/main" val="2374600137"/>
                    </a:ext>
                  </a:extLst>
                </a:gridCol>
                <a:gridCol w="3600399">
                  <a:extLst>
                    <a:ext uri="{9D8B030D-6E8A-4147-A177-3AD203B41FA5}">
                      <a16:colId xmlns:a16="http://schemas.microsoft.com/office/drawing/2014/main" val="2480511348"/>
                    </a:ext>
                  </a:extLst>
                </a:gridCol>
              </a:tblGrid>
              <a:tr h="6330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城镇建筑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表现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7" marR="3297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7" marR="3297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656331"/>
                  </a:ext>
                </a:extLst>
              </a:tr>
              <a:tr h="316501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建筑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风格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西</a:t>
                      </a:r>
                      <a:r>
                        <a:rPr lang="zh-CN" sz="23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方建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筑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建筑物多几何形体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建筑材料以石材为主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强调建筑本身的雕塑美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095464"/>
                  </a:ext>
                </a:extLst>
              </a:tr>
              <a:tr h="7279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zh-CN" sz="23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国传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统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建筑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建筑物对称布局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建筑材料以木结构为主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人与自然的和谐思想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300" b="1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师法自然</a:t>
                      </a:r>
                      <a:r>
                        <a:rPr lang="en-US" sz="2300" b="1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天人合一</a:t>
                      </a:r>
                      <a:r>
                        <a:rPr lang="en-US" sz="2300" b="1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等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592107"/>
                  </a:ext>
                </a:extLst>
              </a:tr>
              <a:tr h="56970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建筑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结构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美</a:t>
                      </a:r>
                      <a:r>
                        <a:rPr lang="zh-CN" sz="23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国建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筑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缺少围墙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园林强调整齐划一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均衡对称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直率敞朗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西方地域文化具有很强的外向性、开放性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0377341"/>
                  </a:ext>
                </a:extLst>
              </a:tr>
              <a:tr h="5697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zh-CN" sz="23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国建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筑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建筑有围墙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园林讲究含蓄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显而不露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引而不发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忌直求曲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忌宽求窄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中国地域文化具有很强的内向性、封闭性</a:t>
                      </a:r>
                      <a:endParaRPr lang="zh-CN" sz="2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4387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754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851286"/>
              </p:ext>
            </p:extLst>
          </p:nvPr>
        </p:nvGraphicFramePr>
        <p:xfrm>
          <a:off x="406574" y="908720"/>
          <a:ext cx="11305254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720079">
                  <a:extLst>
                    <a:ext uri="{9D8B030D-6E8A-4147-A177-3AD203B41FA5}">
                      <a16:colId xmlns:a16="http://schemas.microsoft.com/office/drawing/2014/main" val="1704696489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4136064671"/>
                    </a:ext>
                  </a:extLst>
                </a:gridCol>
                <a:gridCol w="4752529">
                  <a:extLst>
                    <a:ext uri="{9D8B030D-6E8A-4147-A177-3AD203B41FA5}">
                      <a16:colId xmlns:a16="http://schemas.microsoft.com/office/drawing/2014/main" val="2374600137"/>
                    </a:ext>
                  </a:extLst>
                </a:gridCol>
                <a:gridCol w="4392486">
                  <a:extLst>
                    <a:ext uri="{9D8B030D-6E8A-4147-A177-3AD203B41FA5}">
                      <a16:colId xmlns:a16="http://schemas.microsoft.com/office/drawing/2014/main" val="2480511348"/>
                    </a:ext>
                  </a:extLst>
                </a:gridCol>
              </a:tblGrid>
              <a:tr h="63300"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城镇建筑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表现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7" marR="3297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97" marR="3297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656331"/>
                  </a:ext>
                </a:extLst>
              </a:tr>
              <a:tr h="696302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筑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布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局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欧</a:t>
                      </a:r>
                      <a:r>
                        <a:rPr lang="zh-CN" sz="24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洲城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镇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多以教堂、广场等为中心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高层建筑大多位于城镇外围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城镇历史悠久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城镇格局与主体建筑风格已经形成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200931"/>
                  </a:ext>
                </a:extLst>
              </a:tr>
              <a:tr h="7596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美</a:t>
                      </a:r>
                      <a:r>
                        <a:rPr lang="zh-CN" sz="24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国城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镇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大城市中心多是摩天大楼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从中心区向外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建筑物高度逐渐下降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移民国家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具有多元地域文化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融合了自由创新等元素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4257428"/>
                  </a:ext>
                </a:extLst>
              </a:tr>
              <a:tr h="8229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zh-CN" sz="24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国城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镇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讲究中轴对称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道路多规划为棋盘格式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宫城居城市中心位置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受中国传统文化影响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古代城镇讲究左右对称、规矩和等级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78" marR="197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014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436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疑难破.eps" descr="id:21474880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70689" y="764704"/>
            <a:ext cx="6249035" cy="539750"/>
          </a:xfrm>
          <a:prstGeom prst="rect">
            <a:avLst/>
          </a:prstGeom>
        </p:spPr>
      </p:pic>
      <p:sp>
        <p:nvSpPr>
          <p:cNvPr id="7" name="内容占位符 1"/>
          <p:cNvSpPr txBox="1">
            <a:spLocks/>
          </p:cNvSpPr>
          <p:nvPr/>
        </p:nvSpPr>
        <p:spPr bwMode="auto">
          <a:xfrm>
            <a:off x="360854" y="1340768"/>
            <a:ext cx="11485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zh-CN" b="1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国传统民居与地域文化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25疑难点.eps" descr="id:214749087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77521" y="1484654"/>
            <a:ext cx="1368152" cy="410313"/>
          </a:xfrm>
          <a:prstGeom prst="rect">
            <a:avLst/>
          </a:prstGeom>
        </p:spPr>
      </p:pic>
      <p:pic>
        <p:nvPicPr>
          <p:cNvPr id="9" name="xb51.jpg" descr="id:214749160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854846" y="2059106"/>
            <a:ext cx="6168872" cy="446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65559"/>
              </p:ext>
            </p:extLst>
          </p:nvPr>
        </p:nvGraphicFramePr>
        <p:xfrm>
          <a:off x="381305" y="919260"/>
          <a:ext cx="11402533" cy="5486400"/>
        </p:xfrm>
        <a:graphic>
          <a:graphicData uri="http://schemas.openxmlformats.org/drawingml/2006/table">
            <a:tbl>
              <a:tblPr firstRow="1" firstCol="1" bandRow="1"/>
              <a:tblGrid>
                <a:gridCol w="1537437">
                  <a:extLst>
                    <a:ext uri="{9D8B030D-6E8A-4147-A177-3AD203B41FA5}">
                      <a16:colId xmlns:a16="http://schemas.microsoft.com/office/drawing/2014/main" val="1625438124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3579800662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3072863932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1335902300"/>
                    </a:ext>
                  </a:extLst>
                </a:gridCol>
              </a:tblGrid>
              <a:tr h="23820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民居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分布地区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与地理环境的关系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与地域文化的关系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194424"/>
                  </a:ext>
                </a:extLst>
              </a:tr>
              <a:tr h="47641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蒙古包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内蒙古地区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温带草原、游牧民族的需要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逐水草而居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易于拆卸、迁徙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892646"/>
                  </a:ext>
                </a:extLst>
              </a:tr>
              <a:tr h="47641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窑洞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黄土高原地区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黄土高原气候干旱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黄土直立性好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土质疏松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施工简单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节省建筑材料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冬暖夏凉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486171"/>
                  </a:ext>
                </a:extLst>
              </a:tr>
              <a:tr h="71462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客家土楼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赣、闽、粤北地区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境内山地、丘陵广布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地形复杂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红壤土质黏重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气候暖热多雨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土楼既能防震防潮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又能保暖隔热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具有防御功能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1483770"/>
                  </a:ext>
                </a:extLst>
              </a:tr>
              <a:tr h="71462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徽州民居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皖南地区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多建在山之南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依山傍水或引水入村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和山光水色融成一片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达到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天人合一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的境界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幽静、典雅、古朴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972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988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354238"/>
              </p:ext>
            </p:extLst>
          </p:nvPr>
        </p:nvGraphicFramePr>
        <p:xfrm>
          <a:off x="381305" y="919260"/>
          <a:ext cx="11402533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1537437">
                  <a:extLst>
                    <a:ext uri="{9D8B030D-6E8A-4147-A177-3AD203B41FA5}">
                      <a16:colId xmlns:a16="http://schemas.microsoft.com/office/drawing/2014/main" val="1625438124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579800662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3072863932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1335902300"/>
                    </a:ext>
                  </a:extLst>
                </a:gridCol>
              </a:tblGrid>
              <a:tr h="23820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民居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分布地区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与地理环境的关系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与地域文化的关系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194424"/>
                  </a:ext>
                </a:extLst>
              </a:tr>
              <a:tr h="47641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干栏式竹楼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云南西双版纳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竹乡、气候湿热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上层住人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防御虫蛇侵袭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通风散热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833375"/>
                  </a:ext>
                </a:extLst>
              </a:tr>
              <a:tr h="47641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四合院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华北地区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温带大陆性季风气候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冬寒夏热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春季多风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构筑严密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墙高壁厚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既安全又防风御寒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907918"/>
                  </a:ext>
                </a:extLst>
              </a:tr>
              <a:tr h="23820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碉房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青藏高原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适应青藏高原高寒的气候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墙厚窗少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防风御寒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048568"/>
                  </a:ext>
                </a:extLst>
              </a:tr>
              <a:tr h="71462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阿以旺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新疆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温带大陆性气候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冬寒夏热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分前室和后室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前室开天窗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为夏室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后室一般不开窗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为冬室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13" marR="24813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33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76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破疑典例.eps" descr="id:214748807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83974" y="906832"/>
            <a:ext cx="1405890" cy="359410"/>
          </a:xfrm>
          <a:prstGeom prst="rect">
            <a:avLst/>
          </a:prstGeom>
        </p:spPr>
      </p:pic>
      <p:sp>
        <p:nvSpPr>
          <p:cNvPr id="6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3416320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藏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族碉房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是由藏族先民用石头建造的方形建筑物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因墙体厚实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外观很像碉堡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故称为碉房。碉房一般有三到四层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是中国青藏高原地区常见的传统民居。下图为藏族碉房景观图。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据此完成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藏族碉房多用土石而少用木材的原因是（　　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493395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预防地质灾害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木材资源有限 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493395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土石建筑美观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适应湿润气候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xb52.jpg" descr="id:214749162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823398" y="1988840"/>
            <a:ext cx="3890438" cy="2592288"/>
          </a:xfrm>
          <a:prstGeom prst="rect">
            <a:avLst/>
          </a:prstGeom>
        </p:spPr>
      </p:pic>
      <p:sp>
        <p:nvSpPr>
          <p:cNvPr id="7" name="内容占位符 1"/>
          <p:cNvSpPr txBox="1">
            <a:spLocks/>
          </p:cNvSpPr>
          <p:nvPr/>
        </p:nvSpPr>
        <p:spPr bwMode="auto">
          <a:xfrm>
            <a:off x="360854" y="4131828"/>
            <a:ext cx="11485848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5671185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</a:t>
            </a:r>
          </a:p>
        </p:txBody>
      </p:sp>
      <p:pic>
        <p:nvPicPr>
          <p:cNvPr id="8" name="24答案.eps" descr="id:214748808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0854" y="4328417"/>
            <a:ext cx="80772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670" y="1016049"/>
            <a:ext cx="7056784" cy="360040"/>
          </a:xfrm>
          <a:prstGeom prst="rect">
            <a:avLst/>
          </a:prstGeom>
        </p:spPr>
      </p:pic>
      <p:sp>
        <p:nvSpPr>
          <p:cNvPr id="4" name="内容占位符 1"/>
          <p:cNvSpPr txBox="1">
            <a:spLocks/>
          </p:cNvSpPr>
          <p:nvPr/>
        </p:nvSpPr>
        <p:spPr bwMode="auto">
          <a:xfrm>
            <a:off x="360854" y="836712"/>
            <a:ext cx="1148584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藏</a:t>
            </a:r>
            <a:r>
              <a:rPr lang="zh-CN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族碉房位于青藏高原，植被稀少，木材资源有限，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建时多就地取材，因此较少采用木材，多使用土石；相比木结构房屋，土石结构房屋并不能更好地预防地质灾害；根据材料可知，碉房墙体厚实，外观像碉堡，具有抵御风寒，防御外敌的功能，因此建筑美观不是其多用土石的原因；青藏高原属于高原山地气候，不符合湿润的气候特征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24解析.eps" descr="id:214748808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60854" y="1016049"/>
            <a:ext cx="807720" cy="287655"/>
          </a:xfrm>
          <a:prstGeom prst="rect">
            <a:avLst/>
          </a:prstGeom>
        </p:spPr>
      </p:pic>
      <p:pic>
        <p:nvPicPr>
          <p:cNvPr id="6" name="xb52.jpg" descr="id:214749162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62958" y="3284984"/>
            <a:ext cx="389043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00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2862322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碉房的底层、中层和顶层最可能分别用于（　　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居住、防守瞭望、储备物资 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居住、储备物资、防守瞭望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储备物资、防守瞭望、居住 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储备物资、居住、防守瞭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1"/>
          <p:cNvSpPr txBox="1">
            <a:spLocks/>
          </p:cNvSpPr>
          <p:nvPr/>
        </p:nvSpPr>
        <p:spPr bwMode="auto">
          <a:xfrm>
            <a:off x="360854" y="3569113"/>
            <a:ext cx="11485848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5671185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D</a:t>
            </a:r>
          </a:p>
        </p:txBody>
      </p:sp>
      <p:pic>
        <p:nvPicPr>
          <p:cNvPr id="4" name="24答案.eps" descr="id:21474880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854" y="3748450"/>
            <a:ext cx="807720" cy="287655"/>
          </a:xfrm>
          <a:prstGeom prst="rect">
            <a:avLst/>
          </a:prstGeom>
        </p:spPr>
      </p:pic>
      <p:pic>
        <p:nvPicPr>
          <p:cNvPr id="5" name="xb52.jpg" descr="id:214749162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735166" y="1534135"/>
            <a:ext cx="3890438" cy="2592288"/>
          </a:xfrm>
          <a:prstGeom prst="rect">
            <a:avLst/>
          </a:prstGeom>
        </p:spPr>
      </p:pic>
      <p:sp>
        <p:nvSpPr>
          <p:cNvPr id="6" name="内容占位符 1"/>
          <p:cNvSpPr txBox="1">
            <a:spLocks/>
          </p:cNvSpPr>
          <p:nvPr/>
        </p:nvSpPr>
        <p:spPr bwMode="auto">
          <a:xfrm>
            <a:off x="360854" y="4186328"/>
            <a:ext cx="1148584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据上题可知，碉房具有防御外敌的功能，顶层视野更开阔，用于防守瞭望；碉房中层位于中部位置，与顶层和下层联系都很方便，因此用于居住；底层因位于最底部，方便物资的运输和存放，因此用于储备物资。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24解析.eps" descr="id:214748808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0854" y="4365665"/>
            <a:ext cx="80772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1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2862322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藏族碉房所体现的地域文化特征是（　　）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休闲从容的民族风格 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清新典雅的地域特色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顺应自然的生活智慧 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显而不露的含蓄美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1"/>
          <p:cNvSpPr txBox="1">
            <a:spLocks/>
          </p:cNvSpPr>
          <p:nvPr/>
        </p:nvSpPr>
        <p:spPr bwMode="auto">
          <a:xfrm>
            <a:off x="360854" y="3497105"/>
            <a:ext cx="11485848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5671185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</a:t>
            </a:r>
          </a:p>
        </p:txBody>
      </p:sp>
      <p:pic>
        <p:nvPicPr>
          <p:cNvPr id="4" name="24答案.eps" descr="id:21474880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854" y="3693694"/>
            <a:ext cx="807720" cy="287655"/>
          </a:xfrm>
          <a:prstGeom prst="rect">
            <a:avLst/>
          </a:prstGeom>
        </p:spPr>
      </p:pic>
      <p:pic>
        <p:nvPicPr>
          <p:cNvPr id="5" name="xb52.jpg" descr="id:214749162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015086" y="1393011"/>
            <a:ext cx="3890438" cy="2592288"/>
          </a:xfrm>
          <a:prstGeom prst="rect">
            <a:avLst/>
          </a:prstGeom>
        </p:spPr>
      </p:pic>
      <p:sp>
        <p:nvSpPr>
          <p:cNvPr id="6" name="内容占位符 1"/>
          <p:cNvSpPr txBox="1">
            <a:spLocks/>
          </p:cNvSpPr>
          <p:nvPr/>
        </p:nvSpPr>
        <p:spPr bwMode="auto">
          <a:xfrm>
            <a:off x="360854" y="4169076"/>
            <a:ext cx="1148584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藏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族碉房多就近取材，厚实的墙体适应当地昼夜温差大的环境，且集居住与防御于一体，体现的地域文化特征是顺应自然的生活智慧；碉房具有防御功能，因此不具有休闲从容的风格特征；碉房位于青藏高原，该地地理环境恶劣，不符合清新典雅的地域特色；显而不露的含蓄美感多是江南水乡传统建筑所体现的风格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24解析.eps" descr="id:214748808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0854" y="4348413"/>
            <a:ext cx="80772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9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00" y="836712"/>
            <a:ext cx="11511502" cy="4464496"/>
          </a:xfrm>
          <a:prstGeom prst="rect">
            <a:avLst/>
          </a:prstGeom>
        </p:spPr>
      </p:pic>
      <p:sp>
        <p:nvSpPr>
          <p:cNvPr id="4" name="内容占位符 1"/>
          <p:cNvSpPr txBox="1">
            <a:spLocks/>
          </p:cNvSpPr>
          <p:nvPr/>
        </p:nvSpPr>
        <p:spPr bwMode="auto">
          <a:xfrm>
            <a:off x="360854" y="836712"/>
            <a:ext cx="1148584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居具有空间性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是人们在适应改造大自然的漫长过程中创造出来的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与当地的环境有着千丝万缕的联系。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黄土高原窑洞的特点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冬暖夏凉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节省建筑材料。反映的环境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冬季寒冷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夏季高温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降水较少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黄土直立。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北方民居的特点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屋顶较平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门窗少且小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墙较厚。反映的环境特点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冬季寒冷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降水较少。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新疆平顶屋的特点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屋顶平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墙厚窗小。反映的环境特点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气候干燥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多风沙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太阳辐射强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名师点睛.eps" descr="id:214749050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20464" y="908720"/>
            <a:ext cx="2046350" cy="47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8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知识点1.eps" descr="id:214748799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854" y="1485969"/>
            <a:ext cx="1302385" cy="359410"/>
          </a:xfrm>
          <a:prstGeom prst="rect">
            <a:avLst/>
          </a:prstGeom>
        </p:spPr>
      </p:pic>
      <p:pic>
        <p:nvPicPr>
          <p:cNvPr id="8" name="24知识过.eps" descr="id:2147487985;FounderCES"/>
          <p:cNvPicPr/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0689" y="755651"/>
            <a:ext cx="6249035" cy="539750"/>
          </a:xfrm>
          <a:prstGeom prst="rect">
            <a:avLst/>
          </a:prstGeom>
        </p:spPr>
      </p:pic>
      <p:sp>
        <p:nvSpPr>
          <p:cNvPr id="9" name="内容占位符 1"/>
          <p:cNvSpPr>
            <a:spLocks noGrp="1"/>
          </p:cNvSpPr>
          <p:nvPr>
            <p:ph idx="1"/>
          </p:nvPr>
        </p:nvSpPr>
        <p:spPr>
          <a:xfrm>
            <a:off x="360854" y="1342509"/>
            <a:ext cx="11485848" cy="1200329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zh-CN" altLang="zh-CN" b="1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域文化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含义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xb47.jpg" descr="id:214749149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710830" y="2606575"/>
            <a:ext cx="7156966" cy="1974553"/>
          </a:xfrm>
          <a:prstGeom prst="rect">
            <a:avLst/>
          </a:prstGeom>
        </p:spPr>
      </p:pic>
      <p:sp>
        <p:nvSpPr>
          <p:cNvPr id="6" name="内容占位符 1"/>
          <p:cNvSpPr txBox="1">
            <a:spLocks/>
          </p:cNvSpPr>
          <p:nvPr/>
        </p:nvSpPr>
        <p:spPr bwMode="auto">
          <a:xfrm>
            <a:off x="360854" y="4653136"/>
            <a:ext cx="11485848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：文化具有地域性。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35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00" y="836712"/>
            <a:ext cx="11511502" cy="3879726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3970318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蒙古包的特点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便于拆卸、架设和搬运。反映的环境特点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冬季寒冷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草地广阔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居民以游牧生活为主。</a:t>
            </a:r>
            <a:endParaRPr lang="zh-CN" altLang="zh-CN" sz="9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江南民居的特点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屋顶倾斜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降水较多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便于排水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门窗多且大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墙较薄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便于通风散热。反映的环境特点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湿热的环境。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云南傣族竹楼的特点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通风散热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防潮和防虫。反映的环境特点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湿热、爬行动物、虫类多。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青藏高原碉楼的特点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平顶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门窗少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墙厚。反映的环境特点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高寒、光照强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62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00" y="836712"/>
            <a:ext cx="11511502" cy="216024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2816156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3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东南亚民居的特点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屋顶倾斜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门窗多且大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多木桩支撑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且密集排列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类似于我国的吊脚楼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），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具有通风、散热、防潮的优点。反映的环境特点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3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湿热、河流密布。</a:t>
            </a:r>
            <a:endParaRPr lang="zh-CN" altLang="zh-CN" sz="23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因纽特人冰屋的特点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防寒保暖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节省建筑材料。反映的环境特点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终年寒冷的寒带环境。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576248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感受地域文化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：可以从景观入手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396221"/>
              </p:ext>
            </p:extLst>
          </p:nvPr>
        </p:nvGraphicFramePr>
        <p:xfrm>
          <a:off x="478582" y="1484784"/>
          <a:ext cx="11305256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1484009">
                  <a:extLst>
                    <a:ext uri="{9D8B030D-6E8A-4147-A177-3AD203B41FA5}">
                      <a16:colId xmlns:a16="http://schemas.microsoft.com/office/drawing/2014/main" val="2991901066"/>
                    </a:ext>
                  </a:extLst>
                </a:gridCol>
                <a:gridCol w="9821247">
                  <a:extLst>
                    <a:ext uri="{9D8B030D-6E8A-4147-A177-3AD203B41FA5}">
                      <a16:colId xmlns:a16="http://schemas.microsoft.com/office/drawing/2014/main" val="3716268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分类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08314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自然景观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较少受到人类的直接影响或未受人类的影响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10961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人文景观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是人类的文化留在地球表面上的印记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是人类为了满足某种需要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利用自然物质加以创造的结果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也称文化景观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554093"/>
                  </a:ext>
                </a:extLst>
              </a:tr>
            </a:tbl>
          </a:graphicData>
        </a:graphic>
      </p:graphicFrame>
      <p:sp>
        <p:nvSpPr>
          <p:cNvPr id="5" name="内容占位符 1"/>
          <p:cNvSpPr txBox="1">
            <a:spLocks/>
          </p:cNvSpPr>
          <p:nvPr/>
        </p:nvSpPr>
        <p:spPr bwMode="auto">
          <a:xfrm>
            <a:off x="360854" y="3747888"/>
            <a:ext cx="11485848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城乡景观与地域文化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xb48.jpg" descr="id:2147491506;FounderCES"/>
          <p:cNvPicPr/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8862" y="4467968"/>
            <a:ext cx="6696744" cy="176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8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00" y="836712"/>
            <a:ext cx="11511502" cy="3970318"/>
          </a:xfrm>
          <a:prstGeom prst="rect">
            <a:avLst/>
          </a:prstGeom>
        </p:spPr>
      </p:pic>
      <p:sp>
        <p:nvSpPr>
          <p:cNvPr id="4" name="内容占位符 1"/>
          <p:cNvSpPr txBox="1">
            <a:spLocks/>
          </p:cNvSpPr>
          <p:nvPr/>
        </p:nvSpPr>
        <p:spPr bwMode="auto">
          <a:xfrm>
            <a:off x="360854" y="836712"/>
            <a:ext cx="1148584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国典型的地域文化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乌篷船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位于我国江南地区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受夏季风影响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降水丰沛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河网密布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适宜采用水路船运的出行方式。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那达慕大会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地处内蒙古高原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地形平坦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位于温带干旱、半干旱草原地区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畜牧业发达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适合赛马等户外活动。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泼水节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地处云贵高原的坝子地区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气候属热带、亚热带季风气候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暖热湿润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水源丰富。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拓展探究.eps" descr="id:214749044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78582" y="981298"/>
            <a:ext cx="2082600" cy="43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0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知识点2.eps" descr="id:21474880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854" y="889580"/>
            <a:ext cx="1354455" cy="359410"/>
          </a:xfrm>
          <a:prstGeom prst="rect">
            <a:avLst/>
          </a:prstGeom>
        </p:spPr>
      </p:pic>
      <p:sp>
        <p:nvSpPr>
          <p:cNvPr id="5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1200329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zh-CN" altLang="zh-CN" b="1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域文化与乡村景观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体现人地和谐理念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xb49.jpg" descr="id:214749152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422798" y="2060848"/>
            <a:ext cx="7344816" cy="300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576248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体现当地人们的社会组织形态、精神追求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</a:t>
            </a:r>
            <a:endParaRPr lang="en-US" altLang="zh-CN" b="1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xb50.jpg" descr="id:214749153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78782" y="1556792"/>
            <a:ext cx="6842892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68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00" y="890136"/>
            <a:ext cx="11511502" cy="4843120"/>
          </a:xfrm>
          <a:prstGeom prst="rect">
            <a:avLst/>
          </a:prstGeom>
        </p:spPr>
      </p:pic>
      <p:sp>
        <p:nvSpPr>
          <p:cNvPr id="4" name="内容占位符 1"/>
          <p:cNvSpPr txBox="1">
            <a:spLocks/>
          </p:cNvSpPr>
          <p:nvPr/>
        </p:nvSpPr>
        <p:spPr bwMode="auto">
          <a:xfrm>
            <a:off x="360854" y="890136"/>
            <a:ext cx="11485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域文化在乡村景观上的体现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知识归纳.eps" descr="id:214748802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78106" y="1007717"/>
            <a:ext cx="1845920" cy="409561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216179"/>
              </p:ext>
            </p:extLst>
          </p:nvPr>
        </p:nvGraphicFramePr>
        <p:xfrm>
          <a:off x="550588" y="1567016"/>
          <a:ext cx="11017225" cy="3943306"/>
        </p:xfrm>
        <a:graphic>
          <a:graphicData uri="http://schemas.openxmlformats.org/drawingml/2006/table">
            <a:tbl>
              <a:tblPr firstRow="1" firstCol="1" bandRow="1"/>
              <a:tblGrid>
                <a:gridCol w="1322067">
                  <a:extLst>
                    <a:ext uri="{9D8B030D-6E8A-4147-A177-3AD203B41FA5}">
                      <a16:colId xmlns:a16="http://schemas.microsoft.com/office/drawing/2014/main" val="1475957321"/>
                    </a:ext>
                  </a:extLst>
                </a:gridCol>
                <a:gridCol w="4847579">
                  <a:extLst>
                    <a:ext uri="{9D8B030D-6E8A-4147-A177-3AD203B41FA5}">
                      <a16:colId xmlns:a16="http://schemas.microsoft.com/office/drawing/2014/main" val="3614089818"/>
                    </a:ext>
                  </a:extLst>
                </a:gridCol>
                <a:gridCol w="4847579">
                  <a:extLst>
                    <a:ext uri="{9D8B030D-6E8A-4147-A177-3AD203B41FA5}">
                      <a16:colId xmlns:a16="http://schemas.microsoft.com/office/drawing/2014/main" val="851092555"/>
                    </a:ext>
                  </a:extLst>
                </a:gridCol>
              </a:tblGrid>
              <a:tr h="382925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典例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384" marR="52384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与地域文化的关系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384" marR="52384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550009"/>
                  </a:ext>
                </a:extLst>
              </a:tr>
              <a:tr h="76584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村</a:t>
                      </a:r>
                      <a:r>
                        <a:rPr lang="zh-CN" sz="24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落景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观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农村、牧村、渔村等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384" marR="52384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反映当地的自然环境、经济特征和民族文化等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384" marR="52384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936149"/>
                  </a:ext>
                </a:extLst>
              </a:tr>
              <a:tr h="1148693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房</a:t>
                      </a:r>
                      <a:r>
                        <a:rPr lang="zh-CN" sz="24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屋建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筑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景观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四合院、土楼、窑洞、蒙古包、吊脚楼等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384" marR="52384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传统民居记录着乡村地域的人类活动历史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传承着地域文化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384" marR="52384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63454"/>
                  </a:ext>
                </a:extLst>
              </a:tr>
              <a:tr h="1148693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土</a:t>
                      </a:r>
                      <a:r>
                        <a:rPr lang="zh-CN" sz="24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地利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用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景观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哈尼梯田、新疆牧场、湖上人家等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384" marR="52384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反映当地的自然环境和不同的生产方式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384" marR="52384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794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970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知识点3.eps" descr="id:214749037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24712" y="908720"/>
            <a:ext cx="1426973" cy="379472"/>
          </a:xfrm>
          <a:prstGeom prst="rect">
            <a:avLst/>
          </a:prstGeom>
        </p:spPr>
      </p:pic>
      <p:sp>
        <p:nvSpPr>
          <p:cNvPr id="5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1200329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b="1" smtClean="0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zh-CN" altLang="zh-CN" b="1">
                <a:solidFill>
                  <a:srgbClr val="1EB26A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域文化与城镇景观</a:t>
            </a:r>
            <a:endParaRPr lang="zh-CN" altLang="zh-CN" sz="1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地域文化在城镇景观中的体现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266393"/>
              </p:ext>
            </p:extLst>
          </p:nvPr>
        </p:nvGraphicFramePr>
        <p:xfrm>
          <a:off x="478582" y="1988840"/>
          <a:ext cx="11233248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3960440">
                  <a:extLst>
                    <a:ext uri="{9D8B030D-6E8A-4147-A177-3AD203B41FA5}">
                      <a16:colId xmlns:a16="http://schemas.microsoft.com/office/drawing/2014/main" val="372349839"/>
                    </a:ext>
                  </a:extLst>
                </a:gridCol>
                <a:gridCol w="7272808">
                  <a:extLst>
                    <a:ext uri="{9D8B030D-6E8A-4147-A177-3AD203B41FA5}">
                      <a16:colId xmlns:a16="http://schemas.microsoft.com/office/drawing/2014/main" val="3662638555"/>
                    </a:ext>
                  </a:extLst>
                </a:gridCol>
              </a:tblGrid>
              <a:tr h="18840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具体体现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288" marR="3928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例证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288" marR="3928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40772"/>
                  </a:ext>
                </a:extLst>
              </a:tr>
              <a:tr h="753616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一些城镇因其深厚的文化底蕴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会有自己的色调、色彩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288" marR="3928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我国江南城镇的粉墙黛瓦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意大利佛罗伦萨的黄橙交织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智利瓦尔帕莱索老城区住房的颜色五彩缤纷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288" marR="3928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2506891"/>
                  </a:ext>
                </a:extLst>
              </a:tr>
              <a:tr h="753616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城镇中的各种建筑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反映了某种文化意识和审美情趣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288" marR="3928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北京老城的四合院在建筑上遵循严格的礼制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288" marR="3928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289670"/>
                  </a:ext>
                </a:extLst>
              </a:tr>
              <a:tr h="565212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城镇的空间格局反映某种价值追求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288" marR="3928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31230" algn="l"/>
                        </a:tabLs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我国古代都城建设突出以君主为中心的思想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强调城郭方正、对称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宫城居中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9288" marR="39288" marT="0" marB="0" anchor="ctr">
                    <a:lnL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9B97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259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10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00" y="836712"/>
            <a:ext cx="11511502" cy="2376264"/>
          </a:xfrm>
          <a:prstGeom prst="rect">
            <a:avLst/>
          </a:prstGeom>
        </p:spPr>
      </p:pic>
      <p:sp>
        <p:nvSpPr>
          <p:cNvPr id="4" name="内容占位符 1"/>
          <p:cNvSpPr txBox="1">
            <a:spLocks/>
          </p:cNvSpPr>
          <p:nvPr/>
        </p:nvSpPr>
        <p:spPr bwMode="auto">
          <a:xfrm>
            <a:off x="360854" y="836712"/>
            <a:ext cx="1148584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>
              <a:spcAft>
                <a:spcPts val="0"/>
              </a:spcAft>
              <a:tabLst>
                <a:tab pos="6031230" algn="l"/>
              </a:tabLst>
            </a:pP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域文化对城镇的影响非常广泛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包括城镇建筑、交通工具以及道路、饮食、服饰、居民心理、习俗等方面。但最能体现地域文化特征的还是城镇中的建筑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主要影响建筑布局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如我国多讲究对称布局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、建筑结构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如我国的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、建筑风格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如我国的四合院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0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名师点睛.eps" descr="id:214749050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20464" y="908720"/>
            <a:ext cx="2046350" cy="47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0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003300"/>
          </a:solidFill>
          <a:miter lim="800000"/>
        </a:ln>
      </a:spPr>
      <a:bodyPr vert="horz" wrap="none" lIns="91440" tIns="45720" rIns="91440" bIns="45720" numCol="1" rtlCol="0" anchor="ctr" anchorCtr="0" compatLnSpc="1">
        <a:spAutoFit/>
      </a:bodyPr>
      <a:lstStyle>
        <a:defPPr algn="just">
          <a:spcAft>
            <a:spcPts val="0"/>
          </a:spcAft>
          <a:defRPr sz="2800" kern="100" dirty="0" smtClean="0">
            <a:solidFill>
              <a:srgbClr val="FF0000"/>
            </a:solidFill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2800" b="1" kern="100">
            <a:solidFill>
              <a:srgbClr val="FF0000"/>
            </a:solidFill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2637</Words>
  <Application>Microsoft Office PowerPoint</Application>
  <PresentationFormat>自定义</PresentationFormat>
  <Paragraphs>155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Calibri</vt:lpstr>
      <vt:lpstr>仿宋</vt:lpstr>
      <vt:lpstr>黑体</vt:lpstr>
      <vt:lpstr>楷体</vt:lpstr>
      <vt:lpstr>宋体</vt:lpstr>
      <vt:lpstr>微软雅黑</vt:lpstr>
      <vt:lpstr>Arial</vt:lpstr>
      <vt:lpstr>Times New Roman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金状元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陈丽：15106785299</dc:creator>
  <cp:lastModifiedBy>Administrator</cp:lastModifiedBy>
  <cp:revision>442</cp:revision>
  <dcterms:created xsi:type="dcterms:W3CDTF">2020-11-06T05:24:00Z</dcterms:created>
  <dcterms:modified xsi:type="dcterms:W3CDTF">2025-09-29T08:19:04Z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</Properties>
</file>